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media/image21.jpg" ContentType="image/jpg"/>
  <Override PartName="/ppt/media/image2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73" r:id="rId2"/>
    <p:sldMasterId id="2147483776" r:id="rId3"/>
    <p:sldMasterId id="2147483792" r:id="rId4"/>
  </p:sldMasterIdLst>
  <p:sldIdLst>
    <p:sldId id="256" r:id="rId5"/>
    <p:sldId id="258" r:id="rId6"/>
    <p:sldId id="288" r:id="rId7"/>
    <p:sldId id="301" r:id="rId8"/>
    <p:sldId id="295" r:id="rId9"/>
    <p:sldId id="304" r:id="rId10"/>
    <p:sldId id="306" r:id="rId11"/>
    <p:sldId id="305" r:id="rId12"/>
    <p:sldId id="307" r:id="rId13"/>
    <p:sldId id="292" r:id="rId14"/>
    <p:sldId id="300" r:id="rId15"/>
    <p:sldId id="302" r:id="rId16"/>
    <p:sldId id="303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2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260281715111621"/>
          <c:y val="3.2610387715625418E-2"/>
          <c:w val="0.70084123956781952"/>
          <c:h val="0.6672725288276628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Farm Income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1B-4322-BF38-693B3A41EA3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FE0F7E8-422A-4E00-ABD5-4D945A769501}" type="VALUE">
                      <a:rPr lang="en-US" sz="1800" dirty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1B-4322-BF38-693B3A41EA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Net Farm Inc</c:v>
                </c:pt>
              </c:strCache>
            </c:strRef>
          </c:cat>
          <c:val>
            <c:numRef>
              <c:f>Sheet1!$B$2</c:f>
              <c:numCache>
                <c:formatCode>"$"#,##0_);[Red]\("$"#,##0\)</c:formatCode>
                <c:ptCount val="1"/>
                <c:pt idx="0">
                  <c:v>26055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1B-4322-BF38-693B3A41EA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Net Farm Inc</c:v>
                </c:pt>
              </c:strCache>
            </c:strRef>
          </c:cat>
          <c:val>
            <c:numRef>
              <c:f>Sheet1!$C$2</c:f>
            </c:numRef>
          </c:val>
          <c:extLst>
            <c:ext xmlns:c16="http://schemas.microsoft.com/office/drawing/2014/chart" uri="{C3380CC4-5D6E-409C-BE32-E72D297353CC}">
              <c16:uniqueId val="{00000004-C61B-4322-BF38-693B3A41EA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54124512"/>
        <c:axId val="454128448"/>
      </c:barChart>
      <c:catAx>
        <c:axId val="454124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4128448"/>
        <c:crosses val="autoZero"/>
        <c:auto val="1"/>
        <c:lblAlgn val="ctr"/>
        <c:lblOffset val="100"/>
        <c:noMultiLvlLbl val="0"/>
      </c:catAx>
      <c:valAx>
        <c:axId val="454128448"/>
        <c:scaling>
          <c:orientation val="minMax"/>
          <c:max val="9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124512"/>
        <c:crosses val="autoZero"/>
        <c:crossBetween val="between"/>
        <c:majorUnit val="35000"/>
        <c:minorUnit val="3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76267013433765"/>
          <c:y val="0.10539228212009162"/>
          <c:w val="0.513558199872717"/>
          <c:h val="0.848093519261537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Balance</c:v>
                </c:pt>
              </c:strCache>
            </c:strRef>
          </c:tx>
          <c:spPr>
            <a:solidFill>
              <a:srgbClr val="FC816C"/>
            </a:solidFill>
            <a:ln w="25400"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Category 2</c:v>
                </c:pt>
              </c:strCache>
            </c:strRef>
          </c:cat>
          <c:val>
            <c:numRef>
              <c:f>Sheet1!$B$2:$B$2</c:f>
              <c:numCache>
                <c:formatCode>"$"#,##0</c:formatCode>
                <c:ptCount val="1"/>
                <c:pt idx="0">
                  <c:v>-57960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AD-4349-B56F-E2949C5E33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Prin Pymt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 w="25400"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Category 2</c:v>
                </c:pt>
              </c:strCache>
            </c:strRef>
          </c:cat>
          <c:val>
            <c:numRef>
              <c:f>Sheet1!$C$2:$C$2</c:f>
              <c:numCache>
                <c:formatCode>"$"#,##0</c:formatCode>
                <c:ptCount val="1"/>
                <c:pt idx="0">
                  <c:v>36303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AD-4349-B56F-E2949C5E33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Ret Acct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Category 2</c:v>
                </c:pt>
              </c:strCache>
            </c:strRef>
          </c:cat>
          <c:val>
            <c:numRef>
              <c:f>Sheet1!$D$2:$D$2</c:f>
              <c:numCache>
                <c:formatCode>"$"#,##0</c:formatCode>
                <c:ptCount val="1"/>
                <c:pt idx="0">
                  <c:v>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AD-4349-B56F-E2949C5E334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Health-Ins</c:v>
                </c:pt>
              </c:strCache>
            </c:strRef>
          </c:tx>
          <c:spPr>
            <a:solidFill>
              <a:schemeClr val="accent4"/>
            </a:solidFill>
            <a:ln w="25400"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Category 2</c:v>
                </c:pt>
              </c:strCache>
            </c:strRef>
          </c:cat>
          <c:val>
            <c:numRef>
              <c:f>Sheet1!$E$2:$E$2</c:f>
              <c:numCache>
                <c:formatCode>"$"#,##0</c:formatCode>
                <c:ptCount val="1"/>
                <c:pt idx="0">
                  <c:v>7718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AD-4349-B56F-E2949C5E334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SS &amp; Inc Tax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Category 2</c:v>
                </c:pt>
              </c:strCache>
            </c:strRef>
          </c:cat>
          <c:val>
            <c:numRef>
              <c:f>Sheet1!$F$2:$F$2</c:f>
              <c:numCache>
                <c:formatCode>"$"#,##0</c:formatCode>
                <c:ptCount val="1"/>
                <c:pt idx="0">
                  <c:v>5264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AD-4349-B56F-E2949C5E334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Fam Sp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Category 2</c:v>
                </c:pt>
              </c:strCache>
            </c:strRef>
          </c:cat>
          <c:val>
            <c:numRef>
              <c:f>Sheet1!$G$2:$G$2</c:f>
              <c:numCache>
                <c:formatCode>"$"#,##0</c:formatCode>
                <c:ptCount val="1"/>
                <c:pt idx="0">
                  <c:v>34308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BAD-4349-B56F-E2949C5E3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100"/>
        <c:axId val="454124512"/>
        <c:axId val="454128448"/>
      </c:barChart>
      <c:catAx>
        <c:axId val="454124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4128448"/>
        <c:crosses val="autoZero"/>
        <c:auto val="1"/>
        <c:lblAlgn val="ctr"/>
        <c:lblOffset val="100"/>
        <c:noMultiLvlLbl val="0"/>
      </c:catAx>
      <c:valAx>
        <c:axId val="454128448"/>
        <c:scaling>
          <c:orientation val="minMax"/>
          <c:max val="90000"/>
          <c:min val="-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124512"/>
        <c:crosses val="autoZero"/>
        <c:crossBetween val="between"/>
        <c:majorUnit val="35000"/>
        <c:minorUnit val="350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162182500183922"/>
          <c:y val="0.10613890341209391"/>
          <c:w val="0.30582378915634578"/>
          <c:h val="0.589832480760575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0.26882</cdr:x>
      <cdr:y>0.57783</cdr:y>
    </cdr:from>
    <cdr:to>
      <cdr:x>0.98266</cdr:x>
      <cdr:y>0.58125</cdr:y>
    </cdr:to>
    <cdr:cxnSp macro="">
      <cdr:nvCxnSpPr>
        <cdr:cNvPr id="2" name="Straight Connector 1"/>
        <cdr:cNvCxnSpPr/>
      </cdr:nvCxnSpPr>
      <cdr:spPr>
        <a:xfrm xmlns:a="http://schemas.openxmlformats.org/drawingml/2006/main" flipV="1">
          <a:off x="1516426" y="3653715"/>
          <a:ext cx="4026875" cy="21625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4E120-806F-4A16-A6C7-D5FDBB039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FE98D-38A2-4F28-B425-01CEA378A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A5A7-9193-4BAF-A521-6A0CA5B8D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12C1-A54B-4DC4-BE32-213735295975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2F3B9-D07D-4F5E-AE7A-E25A8999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E4BD9-A63C-4A91-A765-C7D1FE75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B584-A35F-40E2-83B5-4A2975198D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8946-7697-4EED-B24D-01DF8987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546B8-FE25-41EB-90C3-1D5DDECA5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7DC5A-1EBA-456B-9978-1E524485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12C1-A54B-4DC4-BE32-213735295975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32CC-1444-4C34-857E-CB5C79034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70C-669B-4845-81CD-B6092E13D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B584-A35F-40E2-83B5-4A2975198D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02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C1320-82C8-4D9D-B59A-5C46019D2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BEB0E-A394-45EF-BD9F-C56E8A3E1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874F6-7A1C-41C7-9790-C7799CD7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12C1-A54B-4DC4-BE32-213735295975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CE5CD-304B-4757-83B9-B1AD5854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32821-08BF-45B1-935C-5344726B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B584-A35F-40E2-83B5-4A2975198D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69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58BE13C-A986-5447-80A9-C5139B296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285" y="613601"/>
            <a:ext cx="119236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430A70-4B3F-D44B-B2AE-34BDF7EB57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7167" y="2285861"/>
            <a:ext cx="10932952" cy="36179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403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8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64013"/>
            <a:ext cx="8534400" cy="11934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330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48954"/>
            <a:ext cx="109728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65158"/>
            <a:ext cx="10972800" cy="41610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444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58975"/>
            <a:ext cx="5384800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58975"/>
            <a:ext cx="5384800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14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7404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3805"/>
            <a:ext cx="5386917" cy="36123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36218" y="187404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3806"/>
            <a:ext cx="5389033" cy="361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95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74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64033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35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35001"/>
            <a:ext cx="6815667" cy="5491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60563"/>
            <a:ext cx="4011084" cy="4165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12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6A16-F445-4E43-89F2-774E7E798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912D-3344-41CA-994D-7E9874361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B0EAA-531E-4641-9AB7-9BE07D29D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12C1-A54B-4DC4-BE32-213735295975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B1FC2-08C3-427E-B309-28210D1A5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F8D5F-6E50-42E0-AB86-983F16DD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B584-A35F-40E2-83B5-4A2975198D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07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2543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48954"/>
            <a:ext cx="109728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65158"/>
            <a:ext cx="10972800" cy="41610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111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58975"/>
            <a:ext cx="5384800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58975"/>
            <a:ext cx="5384800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83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7404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3805"/>
            <a:ext cx="5386917" cy="36123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36218" y="187404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3806"/>
            <a:ext cx="5389033" cy="361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64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13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89983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35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35001"/>
            <a:ext cx="6815667" cy="5491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60563"/>
            <a:ext cx="4011084" cy="4165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38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058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93988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64013"/>
            <a:ext cx="8534400" cy="11934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84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48954"/>
            <a:ext cx="109728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65158"/>
            <a:ext cx="10972800" cy="41610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726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363E-730D-435D-A83E-5F92B45E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F8231-33AF-4951-A329-ECA0D15B0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D01E6-6219-4F7B-8D93-E889F3370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12C1-A54B-4DC4-BE32-213735295975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3E69E-3D94-4344-95C5-ECDD48B1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A41DE-719F-4B72-8F1F-AFA0FEB7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B584-A35F-40E2-83B5-4A2975198D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72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58975"/>
            <a:ext cx="5384800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58975"/>
            <a:ext cx="5384800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7404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3805"/>
            <a:ext cx="5386917" cy="36123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36218" y="187404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3806"/>
            <a:ext cx="5389033" cy="361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60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4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75196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35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35001"/>
            <a:ext cx="6815667" cy="5491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60563"/>
            <a:ext cx="4011084" cy="4165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2861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01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48954"/>
            <a:ext cx="109728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65158"/>
            <a:ext cx="10972800" cy="41610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20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58975"/>
            <a:ext cx="5384800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58975"/>
            <a:ext cx="5384800" cy="4167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32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7404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3805"/>
            <a:ext cx="5386917" cy="36123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36218" y="187404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3806"/>
            <a:ext cx="5389033" cy="361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79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6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B5933-021A-468F-A4A9-B1EF2AB6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5D261-0E81-4168-92CA-BB4038C36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9FB42-D9E9-432D-91F0-447962B1A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EBBDD-AA7A-462B-A4A8-879B6600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12C1-A54B-4DC4-BE32-213735295975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BFAD6-FA8E-4E41-AEED-A556A7BF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ACC4A-825A-4CE4-B998-FE757B9E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B584-A35F-40E2-83B5-4A2975198D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57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3995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35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35001"/>
            <a:ext cx="6815667" cy="5491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60563"/>
            <a:ext cx="4011084" cy="4165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653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354013"/>
          </a:xfrm>
          <a:prstGeom prst="rect">
            <a:avLst/>
          </a:prstGeom>
          <a:solidFill>
            <a:srgbClr val="00B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567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12727-4AEF-450D-B451-DAF1E6BE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07745-B2F9-4C53-B72C-00533B812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682C-433B-482F-AC4A-DA02500DB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8CEA8B-61CD-4AAF-97DB-D0A21326C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C2DAF-6826-4A20-B9A4-4156D1117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99B51D-4B5E-4CB4-9647-491A36056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12C1-A54B-4DC4-BE32-213735295975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B1C73B-8AB1-4314-839C-9994E630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7D9B35-BD91-47BB-B0B8-6112E23C2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B584-A35F-40E2-83B5-4A2975198D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53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50F9-D446-48CE-B7C4-996D94940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61FC8-6A54-4C94-A3D3-5915711E6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12C1-A54B-4DC4-BE32-213735295975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59C44-EA9C-4264-BADC-6E4D8A0F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B0AEA-D47C-45E3-BF0C-613E7F5D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B584-A35F-40E2-83B5-4A2975198D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83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6B2B2-DE5E-4769-81A2-BAEB47852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12C1-A54B-4DC4-BE32-213735295975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3A0D4-D3B1-4950-A30A-030DE209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CEEE9-F78E-4D44-BD82-9DE8C5C8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B584-A35F-40E2-83B5-4A2975198D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2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19EF0-7695-4838-A552-B8DF1AF4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4EEBA-3947-46C7-BC03-E8A2210C4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970E3-0439-4DCD-A2D1-13ABB96CE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EC0FB-A35C-4D76-AE0D-31F13D3F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12C1-A54B-4DC4-BE32-213735295975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5EE14-C99D-4A01-95A5-D48781B54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D7F4B-EFAE-470D-8AEF-918FF3C32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B584-A35F-40E2-83B5-4A2975198D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30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B1D91-36D6-48D5-941B-3E808704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061609-61F3-45EC-82D4-F85B20360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37FF5-64DC-44BC-A8E1-F3201BE27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54896-D95B-4CD3-A5E2-24827280B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12C1-A54B-4DC4-BE32-213735295975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0F807-E8C3-4992-A279-7C561A56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C9A51-068E-4DD6-945C-EEFCD386D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B584-A35F-40E2-83B5-4A2975198D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3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14E0F2-0102-4531-B6E1-057D02D1B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7910A-523B-4BFB-8DAF-D81EFE9C8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FE9D4-3AC8-4DB4-9B61-585BBF03E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C12C1-A54B-4DC4-BE32-213735295975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A0163-0961-495A-AC04-748B35947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D842B-C286-4A45-9C68-CC85FF61E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6B584-A35F-40E2-83B5-4A2975198D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939925-87B7-7241-85AD-52372C1AE9AF}"/>
              </a:ext>
            </a:extLst>
          </p:cNvPr>
          <p:cNvSpPr/>
          <p:nvPr userDrawn="1"/>
        </p:nvSpPr>
        <p:spPr>
          <a:xfrm>
            <a:off x="0" y="-1613"/>
            <a:ext cx="12192000" cy="315199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D2606-0B0C-174A-A1D5-9CA1C749DFA3}"/>
              </a:ext>
            </a:extLst>
          </p:cNvPr>
          <p:cNvSpPr/>
          <p:nvPr userDrawn="1"/>
        </p:nvSpPr>
        <p:spPr>
          <a:xfrm>
            <a:off x="1047077" y="785303"/>
            <a:ext cx="11144923" cy="923330"/>
          </a:xfrm>
          <a:prstGeom prst="rect">
            <a:avLst/>
          </a:prstGeom>
          <a:solidFill>
            <a:srgbClr val="C620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68285" y="613601"/>
            <a:ext cx="119236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C02143-1C53-5648-9AB3-FEBA83494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078" y="2284388"/>
            <a:ext cx="10836807" cy="35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32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lang="en-US" sz="5400" b="1" i="0" kern="1200">
          <a:solidFill>
            <a:schemeClr val="bg1"/>
          </a:solidFill>
          <a:latin typeface="Abadi MT Condensed Extra Bold" charset="0"/>
          <a:ea typeface="Abadi MT Condensed Extra Bold" charset="0"/>
          <a:cs typeface="Abadi MT Condensed Extra Bol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b="1" i="0" kern="1200">
          <a:solidFill>
            <a:schemeClr val="tx1"/>
          </a:solidFill>
          <a:latin typeface="Avenir Heavy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 l="50000" t="9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93" y="6022848"/>
            <a:ext cx="9578848" cy="83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9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 l="50000" t="9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93" y="6022848"/>
            <a:ext cx="9578848" cy="83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emf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Central Lakes College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 and Energy Center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“Using irrigation to save our environment”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Keith Olander, Dean of Agricultural Studies, Central Lakes College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2" b="50000"/>
          <a:stretch/>
        </p:blipFill>
        <p:spPr>
          <a:xfrm>
            <a:off x="3336065" y="3744741"/>
            <a:ext cx="3530727" cy="173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156">
            <a:extLst>
              <a:ext uri="{FF2B5EF4-FFF2-40B4-BE49-F238E27FC236}">
                <a16:creationId xmlns:a16="http://schemas.microsoft.com/office/drawing/2014/main" id="{915B210B-BA69-4F11-8E8D-A70B98A1609D}"/>
              </a:ext>
            </a:extLst>
          </p:cNvPr>
          <p:cNvSpPr/>
          <p:nvPr/>
        </p:nvSpPr>
        <p:spPr>
          <a:xfrm>
            <a:off x="-20782" y="0"/>
            <a:ext cx="12212782" cy="2136692"/>
          </a:xfrm>
          <a:prstGeom prst="rect">
            <a:avLst/>
          </a:prstGeom>
          <a:solidFill>
            <a:srgbClr val="003865"/>
          </a:solidFill>
          <a:ln>
            <a:solidFill>
              <a:srgbClr val="003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3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9" name="object 135">
            <a:extLst>
              <a:ext uri="{FF2B5EF4-FFF2-40B4-BE49-F238E27FC236}">
                <a16:creationId xmlns:a16="http://schemas.microsoft.com/office/drawing/2014/main" id="{08AE8A7E-0717-4B21-869A-8A49AE48DCFC}"/>
              </a:ext>
            </a:extLst>
          </p:cNvPr>
          <p:cNvSpPr txBox="1"/>
          <p:nvPr/>
        </p:nvSpPr>
        <p:spPr>
          <a:xfrm>
            <a:off x="719087" y="313044"/>
            <a:ext cx="9469416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5878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1757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67635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3514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279392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135270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991149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7027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171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Byron Township </a:t>
            </a:r>
          </a:p>
          <a:p>
            <a:pPr marL="12700" marR="0" lvl="0" indent="0" algn="l" defTabSz="171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Water Quality Study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1" name="object 118">
            <a:extLst>
              <a:ext uri="{FF2B5EF4-FFF2-40B4-BE49-F238E27FC236}">
                <a16:creationId xmlns:a16="http://schemas.microsoft.com/office/drawing/2014/main" id="{CBFFC1C8-466C-42FE-B825-A99B45EEA7AB}"/>
              </a:ext>
            </a:extLst>
          </p:cNvPr>
          <p:cNvSpPr/>
          <p:nvPr/>
        </p:nvSpPr>
        <p:spPr>
          <a:xfrm>
            <a:off x="11112606" y="2437199"/>
            <a:ext cx="677292" cy="45719"/>
          </a:xfrm>
          <a:custGeom>
            <a:avLst/>
            <a:gdLst/>
            <a:ahLst/>
            <a:cxnLst/>
            <a:rect l="l" t="t" r="r" b="b"/>
            <a:pathLst>
              <a:path w="1355090">
                <a:moveTo>
                  <a:pt x="0" y="0"/>
                </a:moveTo>
                <a:lnTo>
                  <a:pt x="1354841" y="0"/>
                </a:lnTo>
              </a:path>
            </a:pathLst>
          </a:custGeom>
          <a:ln w="12140">
            <a:solidFill>
              <a:srgbClr val="003865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4A8A3C7-CE24-4927-9F33-3668479A3946}"/>
              </a:ext>
            </a:extLst>
          </p:cNvPr>
          <p:cNvSpPr txBox="1"/>
          <p:nvPr/>
        </p:nvSpPr>
        <p:spPr>
          <a:xfrm>
            <a:off x="8417823" y="2191275"/>
            <a:ext cx="24213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cooperation with</a:t>
            </a:r>
          </a:p>
        </p:txBody>
      </p:sp>
      <p:sp>
        <p:nvSpPr>
          <p:cNvPr id="163" name="object 118">
            <a:extLst>
              <a:ext uri="{FF2B5EF4-FFF2-40B4-BE49-F238E27FC236}">
                <a16:creationId xmlns:a16="http://schemas.microsoft.com/office/drawing/2014/main" id="{4E938AB4-1114-4985-886D-AB138592D900}"/>
              </a:ext>
            </a:extLst>
          </p:cNvPr>
          <p:cNvSpPr/>
          <p:nvPr/>
        </p:nvSpPr>
        <p:spPr>
          <a:xfrm>
            <a:off x="7467052" y="2418109"/>
            <a:ext cx="677292" cy="45719"/>
          </a:xfrm>
          <a:custGeom>
            <a:avLst/>
            <a:gdLst/>
            <a:ahLst/>
            <a:cxnLst/>
            <a:rect l="l" t="t" r="r" b="b"/>
            <a:pathLst>
              <a:path w="1355090">
                <a:moveTo>
                  <a:pt x="0" y="0"/>
                </a:moveTo>
                <a:lnTo>
                  <a:pt x="1354841" y="0"/>
                </a:lnTo>
              </a:path>
            </a:pathLst>
          </a:custGeom>
          <a:ln w="12140">
            <a:solidFill>
              <a:srgbClr val="003865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CE6F54CA-1DF6-40A2-8F2B-FE7E30728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873" y="2676745"/>
            <a:ext cx="4580251" cy="1802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69C285-6B1E-4F2C-BC2B-FFDBDC63AC96}"/>
              </a:ext>
            </a:extLst>
          </p:cNvPr>
          <p:cNvSpPr txBox="1"/>
          <p:nvPr/>
        </p:nvSpPr>
        <p:spPr>
          <a:xfrm>
            <a:off x="1378976" y="2406718"/>
            <a:ext cx="277230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Timeline</a:t>
            </a:r>
          </a:p>
        </p:txBody>
      </p:sp>
      <p:sp>
        <p:nvSpPr>
          <p:cNvPr id="169" name="object 39">
            <a:extLst>
              <a:ext uri="{FF2B5EF4-FFF2-40B4-BE49-F238E27FC236}">
                <a16:creationId xmlns:a16="http://schemas.microsoft.com/office/drawing/2014/main" id="{82779641-6E9F-4218-A1C7-0400FA97F022}"/>
              </a:ext>
            </a:extLst>
          </p:cNvPr>
          <p:cNvSpPr/>
          <p:nvPr/>
        </p:nvSpPr>
        <p:spPr>
          <a:xfrm>
            <a:off x="719087" y="4508360"/>
            <a:ext cx="2032262" cy="1595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1479B39F-26FE-4B45-8981-C9AC9CAED1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0" t="51733" r="52313" b="20514"/>
          <a:stretch/>
        </p:blipFill>
        <p:spPr>
          <a:xfrm>
            <a:off x="7980935" y="4538787"/>
            <a:ext cx="2000683" cy="1564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2" name="object 37">
            <a:extLst>
              <a:ext uri="{FF2B5EF4-FFF2-40B4-BE49-F238E27FC236}">
                <a16:creationId xmlns:a16="http://schemas.microsoft.com/office/drawing/2014/main" id="{2A63C788-6EFB-46E4-B783-8C036D6E952F}"/>
              </a:ext>
            </a:extLst>
          </p:cNvPr>
          <p:cNvSpPr/>
          <p:nvPr/>
        </p:nvSpPr>
        <p:spPr>
          <a:xfrm>
            <a:off x="5571365" y="4500740"/>
            <a:ext cx="2032262" cy="15925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bject 137">
            <a:extLst>
              <a:ext uri="{FF2B5EF4-FFF2-40B4-BE49-F238E27FC236}">
                <a16:creationId xmlns:a16="http://schemas.microsoft.com/office/drawing/2014/main" id="{EC1AAD3A-7777-4D60-AA3D-B3F36CC36DBD}"/>
              </a:ext>
            </a:extLst>
          </p:cNvPr>
          <p:cNvSpPr txBox="1"/>
          <p:nvPr/>
        </p:nvSpPr>
        <p:spPr>
          <a:xfrm>
            <a:off x="880855" y="5689171"/>
            <a:ext cx="1567705" cy="39760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94945" marR="6350" lvl="0" indent="-182880" algn="ctr" defTabSz="914400" rtl="0" eaLnBrk="1" fontAlgn="auto" latinLnBrk="0" hangingPunct="1">
              <a:lnSpc>
                <a:spcPct val="101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Timber Production</a:t>
            </a:r>
          </a:p>
          <a:p>
            <a:pPr marL="194945" marR="6350" lvl="0" indent="-182880" algn="ctr" defTabSz="914400" rtl="0" eaLnBrk="1" fontAlgn="auto" latinLnBrk="0" hangingPunct="1">
              <a:lnSpc>
                <a:spcPct val="101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Prior to 2013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E4C76F38-8BEB-400D-A14C-8DC01114C9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883"/>
          <a:stretch/>
        </p:blipFill>
        <p:spPr>
          <a:xfrm>
            <a:off x="3147718" y="4513546"/>
            <a:ext cx="2029773" cy="1584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6" name="object 124">
            <a:extLst>
              <a:ext uri="{FF2B5EF4-FFF2-40B4-BE49-F238E27FC236}">
                <a16:creationId xmlns:a16="http://schemas.microsoft.com/office/drawing/2014/main" id="{0D16F47E-033D-4578-BFA6-000095BAB9BB}"/>
              </a:ext>
            </a:extLst>
          </p:cNvPr>
          <p:cNvSpPr txBox="1"/>
          <p:nvPr/>
        </p:nvSpPr>
        <p:spPr>
          <a:xfrm>
            <a:off x="3262172" y="5680643"/>
            <a:ext cx="1798369" cy="40011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Monitoring</a:t>
            </a:r>
            <a:r>
              <a:rPr kumimoji="0" sz="13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sz="13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Installation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2014 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177" name="object 124">
            <a:extLst>
              <a:ext uri="{FF2B5EF4-FFF2-40B4-BE49-F238E27FC236}">
                <a16:creationId xmlns:a16="http://schemas.microsoft.com/office/drawing/2014/main" id="{2259D53E-FD3E-4F8D-AC87-EE9C6C53C73A}"/>
              </a:ext>
            </a:extLst>
          </p:cNvPr>
          <p:cNvSpPr txBox="1"/>
          <p:nvPr/>
        </p:nvSpPr>
        <p:spPr>
          <a:xfrm>
            <a:off x="5688311" y="5689171"/>
            <a:ext cx="1798369" cy="40011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Irrigated Production</a:t>
            </a:r>
            <a:endParaRPr kumimoji="0" lang="en-US" sz="1300" b="1" i="0" u="none" strike="noStrike" kern="1200" cap="none" spc="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2014-Forward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178" name="object 124">
            <a:extLst>
              <a:ext uri="{FF2B5EF4-FFF2-40B4-BE49-F238E27FC236}">
                <a16:creationId xmlns:a16="http://schemas.microsoft.com/office/drawing/2014/main" id="{108702F0-BA38-41E4-A474-9C599935EFB2}"/>
              </a:ext>
            </a:extLst>
          </p:cNvPr>
          <p:cNvSpPr txBox="1"/>
          <p:nvPr/>
        </p:nvSpPr>
        <p:spPr>
          <a:xfrm>
            <a:off x="8097882" y="5689171"/>
            <a:ext cx="1798369" cy="40011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Adaptive Management</a:t>
            </a:r>
            <a:endParaRPr kumimoji="0" lang="en-US" sz="1300" b="1" i="0" u="none" strike="noStrike" kern="1200" cap="none" spc="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Ongoing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4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>
                <a16:creationId xmlns:a16="http://schemas.microsoft.com/office/drawing/2014/main" id="{74459874-213C-4B39-BDDA-F59AFF9A46C8}"/>
              </a:ext>
            </a:extLst>
          </p:cNvPr>
          <p:cNvSpPr txBox="1"/>
          <p:nvPr/>
        </p:nvSpPr>
        <p:spPr>
          <a:xfrm>
            <a:off x="536206" y="2365361"/>
            <a:ext cx="729715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goal: balance financial and environmental sustainability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Practices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Specialized crop rotation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Nitrogen BMPs: rate, timing, placement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 crops</a:t>
            </a:r>
          </a:p>
          <a:p>
            <a:pPr marL="5715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shows reduced impact on water quality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goals not yet reached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6DF7941-895E-41D2-AE47-4EEEB92D9BD2}"/>
              </a:ext>
            </a:extLst>
          </p:cNvPr>
          <p:cNvSpPr/>
          <p:nvPr/>
        </p:nvSpPr>
        <p:spPr>
          <a:xfrm>
            <a:off x="-20782" y="0"/>
            <a:ext cx="12212782" cy="2136692"/>
          </a:xfrm>
          <a:prstGeom prst="rect">
            <a:avLst/>
          </a:prstGeom>
          <a:solidFill>
            <a:srgbClr val="003865"/>
          </a:solidFill>
          <a:ln>
            <a:solidFill>
              <a:srgbClr val="003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3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5" name="object 135">
            <a:extLst>
              <a:ext uri="{FF2B5EF4-FFF2-40B4-BE49-F238E27FC236}">
                <a16:creationId xmlns:a16="http://schemas.microsoft.com/office/drawing/2014/main" id="{E6BBD156-0B21-4808-9419-78EE5DFA2E90}"/>
              </a:ext>
            </a:extLst>
          </p:cNvPr>
          <p:cNvSpPr txBox="1"/>
          <p:nvPr/>
        </p:nvSpPr>
        <p:spPr>
          <a:xfrm>
            <a:off x="719087" y="313044"/>
            <a:ext cx="9469416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5878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1757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67635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3514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279392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135270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991149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7027" algn="l" defTabSz="1711757" rtl="0" eaLnBrk="1" latinLnBrk="0" hangingPunct="1"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171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Byron Township </a:t>
            </a:r>
          </a:p>
          <a:p>
            <a:pPr marL="12700" marR="0" lvl="0" indent="0" algn="l" defTabSz="171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Water Quality Study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6576F45C-DC83-46FE-AFB7-919C88846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0" b="9951"/>
          <a:stretch/>
        </p:blipFill>
        <p:spPr>
          <a:xfrm>
            <a:off x="7833359" y="2527535"/>
            <a:ext cx="4018915" cy="282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7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Knowing your terminology: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59" t="23716" r="55653" b="15986"/>
          <a:stretch/>
        </p:blipFill>
        <p:spPr>
          <a:xfrm>
            <a:off x="1961229" y="1223404"/>
            <a:ext cx="4761187" cy="54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Farmer’s Balance: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Environmental-Economic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98" t="27836" r="54774" b="5312"/>
          <a:stretch/>
        </p:blipFill>
        <p:spPr>
          <a:xfrm>
            <a:off x="240765" y="1930400"/>
            <a:ext cx="5906417" cy="3751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96" t="15083" r="53509" b="7354"/>
          <a:stretch/>
        </p:blipFill>
        <p:spPr>
          <a:xfrm>
            <a:off x="6147182" y="1844613"/>
            <a:ext cx="5784008" cy="383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 for your time!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“Using irrigation to save our environment”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26" y="4133553"/>
            <a:ext cx="2816649" cy="202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1618" y="1207936"/>
            <a:ext cx="6978437" cy="27500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Central Lakes College Ag and Energy Center builds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utures as it delivers valuable products, services, and education, which contributes to the economic vitality of the region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68563" y="43466"/>
            <a:ext cx="4067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Mission:</a:t>
            </a:r>
            <a:endParaRPr lang="en-US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12054" y="3480079"/>
            <a:ext cx="7454153" cy="1950430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 Ag Demo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Irrigation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 Quality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Viticulture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 Foods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 Industry Research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Alternative Energy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Soil Health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 Literacy </a:t>
            </a:r>
          </a:p>
        </p:txBody>
      </p:sp>
      <p:pic>
        <p:nvPicPr>
          <p:cNvPr id="2054" name="Picture 6" descr="DJI_0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0118" r="8714" b="32469"/>
          <a:stretch>
            <a:fillRect/>
          </a:stretch>
        </p:blipFill>
        <p:spPr bwMode="auto">
          <a:xfrm>
            <a:off x="72715" y="5738077"/>
            <a:ext cx="1878013" cy="1041400"/>
          </a:xfrm>
          <a:prstGeom prst="ellips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7" name="Picture 9" descr="IMG_20160919_150104636_T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t="34167" r="12607" b="39525"/>
          <a:stretch>
            <a:fillRect/>
          </a:stretch>
        </p:blipFill>
        <p:spPr bwMode="auto">
          <a:xfrm>
            <a:off x="1445389" y="5738077"/>
            <a:ext cx="1878013" cy="1041400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" name="Picture 10" descr="lysime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4942" r="13084" b="39265"/>
          <a:stretch>
            <a:fillRect/>
          </a:stretch>
        </p:blipFill>
        <p:spPr bwMode="auto">
          <a:xfrm>
            <a:off x="2849421" y="5731852"/>
            <a:ext cx="1878013" cy="1041400"/>
          </a:xfrm>
          <a:prstGeom prst="ellipse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" name="Picture 8" descr="imag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5" b="29205"/>
          <a:stretch>
            <a:fillRect/>
          </a:stretch>
        </p:blipFill>
        <p:spPr bwMode="auto">
          <a:xfrm>
            <a:off x="4071152" y="5692473"/>
            <a:ext cx="1878013" cy="1041400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6" b="23286"/>
          <a:stretch>
            <a:fillRect/>
          </a:stretch>
        </p:blipFill>
        <p:spPr bwMode="auto">
          <a:xfrm>
            <a:off x="5365963" y="5692473"/>
            <a:ext cx="1878013" cy="1041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" name="Picture 5" descr="DJI_057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t="24321" r="41261" b="38600"/>
          <a:stretch>
            <a:fillRect/>
          </a:stretch>
        </p:blipFill>
        <p:spPr bwMode="auto">
          <a:xfrm>
            <a:off x="6696915" y="5692473"/>
            <a:ext cx="1878013" cy="1041400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IMG_20170710_11200337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7" t="45830" r="39130" b="42665"/>
          <a:stretch>
            <a:fillRect/>
          </a:stretch>
        </p:blipFill>
        <p:spPr bwMode="auto">
          <a:xfrm>
            <a:off x="7835843" y="5728069"/>
            <a:ext cx="1878013" cy="1041400"/>
          </a:xfrm>
          <a:prstGeom prst="ellipse">
            <a:avLst/>
          </a:prstGeom>
          <a:noFill/>
          <a:ln w="38100" algn="ctr">
            <a:solidFill>
              <a:srgbClr val="C285A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3" descr="IMG_20160427_15174869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" b="708"/>
          <a:stretch>
            <a:fillRect/>
          </a:stretch>
        </p:blipFill>
        <p:spPr bwMode="auto">
          <a:xfrm>
            <a:off x="8927021" y="5689361"/>
            <a:ext cx="1878013" cy="1041400"/>
          </a:xfrm>
          <a:prstGeom prst="ellipse">
            <a:avLst/>
          </a:prstGeom>
          <a:noFill/>
          <a:ln w="38100" algn="ctr">
            <a:solidFill>
              <a:srgbClr val="66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" name="Picture 4" descr="IMG_20180730_144455081_HD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" b="708"/>
          <a:stretch>
            <a:fillRect/>
          </a:stretch>
        </p:blipFill>
        <p:spPr bwMode="auto">
          <a:xfrm>
            <a:off x="10261236" y="5698698"/>
            <a:ext cx="1878012" cy="1041400"/>
          </a:xfrm>
          <a:prstGeom prst="ellipse">
            <a:avLst/>
          </a:prstGeom>
          <a:noFill/>
          <a:ln w="38100" algn="ctr">
            <a:solidFill>
              <a:srgbClr val="B35E2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877302" y="2323538"/>
            <a:ext cx="4067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Priorities:</a:t>
            </a:r>
            <a:endParaRPr lang="en-US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2" b="50000"/>
          <a:stretch/>
        </p:blipFill>
        <p:spPr>
          <a:xfrm>
            <a:off x="-46355" y="4603611"/>
            <a:ext cx="1787924" cy="8775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35341" y="59916"/>
            <a:ext cx="2129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 &amp; Energy was founded in 1968.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9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Research Projects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AgXplore – Nitrogen treatment</a:t>
            </a:r>
          </a:p>
          <a:p>
            <a:r>
              <a:rPr lang="en-US" dirty="0" smtClean="0"/>
              <a:t>AgXplore – strip trials</a:t>
            </a:r>
          </a:p>
          <a:p>
            <a:r>
              <a:rPr lang="en-US" dirty="0" smtClean="0"/>
              <a:t>ADM &amp; Provita – edible beans</a:t>
            </a:r>
          </a:p>
          <a:p>
            <a:r>
              <a:rPr lang="en-US" dirty="0" smtClean="0"/>
              <a:t>Byron Site Water quality</a:t>
            </a:r>
          </a:p>
          <a:p>
            <a:r>
              <a:rPr lang="en-US" dirty="0" smtClean="0"/>
              <a:t>Byron Site Cover Crop Grazing</a:t>
            </a:r>
          </a:p>
          <a:p>
            <a:r>
              <a:rPr lang="en-US" dirty="0" smtClean="0"/>
              <a:t>Corn &amp; Soybean variety trials – genetics</a:t>
            </a:r>
          </a:p>
          <a:p>
            <a:r>
              <a:rPr lang="en-US" dirty="0" smtClean="0"/>
              <a:t>Renk Seed Show Plot</a:t>
            </a:r>
          </a:p>
          <a:p>
            <a:r>
              <a:rPr lang="en-US" dirty="0" smtClean="0"/>
              <a:t>UMN Hazelnuts</a:t>
            </a:r>
          </a:p>
          <a:p>
            <a:r>
              <a:rPr lang="en-US" dirty="0" smtClean="0"/>
              <a:t>UMN Kernza</a:t>
            </a:r>
          </a:p>
          <a:p>
            <a:r>
              <a:rPr lang="en-US" dirty="0" smtClean="0"/>
              <a:t>UMN/RDO Potatoes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USDA Sunflowers</a:t>
            </a:r>
          </a:p>
          <a:p>
            <a:r>
              <a:rPr lang="en-US" dirty="0" smtClean="0"/>
              <a:t>UMN/AURI Cover Crop/water Quality</a:t>
            </a:r>
          </a:p>
          <a:p>
            <a:endParaRPr lang="en-US" dirty="0"/>
          </a:p>
          <a:p>
            <a:r>
              <a:rPr lang="en-US" dirty="0" smtClean="0"/>
              <a:t>Demonstration</a:t>
            </a:r>
          </a:p>
          <a:p>
            <a:pPr lvl="1"/>
            <a:r>
              <a:rPr lang="en-US" dirty="0" smtClean="0"/>
              <a:t>Living Legacy Gardens</a:t>
            </a:r>
          </a:p>
          <a:p>
            <a:pPr lvl="1"/>
            <a:r>
              <a:rPr lang="en-US" dirty="0" smtClean="0"/>
              <a:t>Blueberries</a:t>
            </a:r>
          </a:p>
          <a:p>
            <a:pPr lvl="1"/>
            <a:r>
              <a:rPr lang="en-US" dirty="0" smtClean="0"/>
              <a:t>Community Gardens</a:t>
            </a:r>
          </a:p>
          <a:p>
            <a:pPr lvl="1"/>
            <a:r>
              <a:rPr lang="en-US" dirty="0" smtClean="0"/>
              <a:t>Apple Orchard</a:t>
            </a:r>
          </a:p>
          <a:p>
            <a:pPr lvl="1"/>
            <a:r>
              <a:rPr lang="en-US" dirty="0" smtClean="0"/>
              <a:t>Vineyard</a:t>
            </a:r>
          </a:p>
          <a:p>
            <a:pPr lvl="1"/>
            <a:r>
              <a:rPr lang="en-US" dirty="0" smtClean="0"/>
              <a:t>Education Partners </a:t>
            </a:r>
          </a:p>
          <a:p>
            <a:pPr lvl="2"/>
            <a:r>
              <a:rPr lang="en-US" dirty="0" smtClean="0"/>
              <a:t>Central MN Irrigators</a:t>
            </a:r>
          </a:p>
          <a:p>
            <a:pPr lvl="2"/>
            <a:r>
              <a:rPr lang="en-US" dirty="0" smtClean="0"/>
              <a:t>Crow Wing Forage Counci</a:t>
            </a:r>
            <a:r>
              <a:rPr lang="en-US" dirty="0"/>
              <a:t>l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17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farmers irrigate?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000" u="sng" dirty="0" smtClean="0"/>
              <a:t>Economically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Irrigated crops in coarse, sandy soils is more profitable. (see hand-out)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966148"/>
            <a:ext cx="4184034" cy="3880773"/>
          </a:xfrm>
        </p:spPr>
        <p:txBody>
          <a:bodyPr>
            <a:normAutofit fontScale="85000" lnSpcReduction="20000"/>
          </a:bodyPr>
          <a:lstStyle/>
          <a:p>
            <a:r>
              <a:rPr lang="en-US" sz="3000" u="sng" dirty="0"/>
              <a:t>Environmentally</a:t>
            </a:r>
            <a:r>
              <a:rPr lang="en-US" sz="3000" dirty="0"/>
              <a:t>: </a:t>
            </a:r>
            <a:endParaRPr lang="en-US" sz="3000" dirty="0" smtClean="0"/>
          </a:p>
          <a:p>
            <a:pPr lvl="1"/>
            <a:r>
              <a:rPr lang="en-US" sz="3000" dirty="0" smtClean="0"/>
              <a:t>Irrigated </a:t>
            </a:r>
            <a:r>
              <a:rPr lang="en-US" sz="3000" dirty="0"/>
              <a:t>land mitigates loss of nitrogen at a greater rate over time due to better </a:t>
            </a:r>
            <a:r>
              <a:rPr lang="en-US" sz="3000" dirty="0" smtClean="0"/>
              <a:t>plant </a:t>
            </a:r>
            <a:r>
              <a:rPr lang="en-US" sz="3000" dirty="0"/>
              <a:t>uptake and ability to “spoon-feed” nitrogen</a:t>
            </a:r>
            <a:r>
              <a:rPr lang="en-US" sz="3000" dirty="0" smtClean="0"/>
              <a:t>.</a:t>
            </a:r>
          </a:p>
          <a:p>
            <a:r>
              <a:rPr lang="en-US" dirty="0" smtClean="0"/>
              <a:t>When a farmer can minimize loss of nitrogen – it is a smart management move financially, and serves his/her environmental stewardship calling.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Tile Drainage &#10;&#10;Description automatically generated">
            <a:extLst>
              <a:ext uri="{FF2B5EF4-FFF2-40B4-BE49-F238E27FC236}">
                <a16:creationId xmlns:a16="http://schemas.microsoft.com/office/drawing/2014/main" id="{977E3193-1CCA-4BB3-8594-8602F00FA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r="34589"/>
          <a:stretch/>
        </p:blipFill>
        <p:spPr>
          <a:xfrm rot="5400000">
            <a:off x="1256132" y="2806409"/>
            <a:ext cx="3472793" cy="463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2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ED47AF-5E23-402D-AB70-AFB23A4E03F4}"/>
              </a:ext>
            </a:extLst>
          </p:cNvPr>
          <p:cNvSpPr txBox="1"/>
          <p:nvPr/>
        </p:nvSpPr>
        <p:spPr>
          <a:xfrm>
            <a:off x="1524001" y="5996226"/>
            <a:ext cx="561702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Reduction of Nitrates, without losing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Reduction of Nitrogen rates without yield </a:t>
            </a:r>
            <a:r>
              <a:rPr lang="en-US" sz="1600" b="1" dirty="0" smtClean="0">
                <a:solidFill>
                  <a:prstClr val="white"/>
                </a:solidFill>
                <a:latin typeface="Calibri" panose="020F0502020204030204"/>
              </a:rPr>
              <a:t>loss</a:t>
            </a:r>
            <a:endParaRPr lang="en-US" sz="1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Perceptions vs reality: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more a producer irrigates, the greater to crop.</a:t>
            </a:r>
          </a:p>
          <a:p>
            <a:pPr lvl="1"/>
            <a:r>
              <a:rPr lang="en-US" dirty="0" smtClean="0"/>
              <a:t>False, to a point of meeting crop needs, a producer seeks to satisfy plant, but beyond its needs, it costs money for water, energy, and equipment.  </a:t>
            </a:r>
          </a:p>
          <a:p>
            <a:r>
              <a:rPr lang="en-US" dirty="0" smtClean="0"/>
              <a:t>Today’s farm economics are in a depressed setting – not allowing for any mismanagement.</a:t>
            </a:r>
          </a:p>
          <a:p>
            <a:r>
              <a:rPr lang="en-US" dirty="0" smtClean="0"/>
              <a:t>Amplifying agency impact when farmer’s future’s are held in the balance during economic crisis.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Current well measurements do not show negative impact in water abundance.</a:t>
            </a:r>
          </a:p>
          <a:p>
            <a:r>
              <a:rPr lang="en-US" dirty="0" smtClean="0"/>
              <a:t>Past agricultural practices have caused negative impacts to ground water quality. That past should not prohibit wise use of resources going forward.</a:t>
            </a:r>
          </a:p>
          <a:p>
            <a:r>
              <a:rPr lang="en-US" dirty="0" smtClean="0"/>
              <a:t>Severa</a:t>
            </a:r>
            <a:r>
              <a:rPr lang="en-US" dirty="0"/>
              <a:t>l</a:t>
            </a:r>
            <a:r>
              <a:rPr lang="en-US" dirty="0" smtClean="0"/>
              <a:t> industries has contributed to environmental degradation, they change with technology and research  - agriculture/irrigation is no different.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41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Economics in 2019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810001" y="1900238"/>
          <a:ext cx="4573191" cy="3058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hart" r:id="rId3" imgW="12192258" imgH="8153541" progId="MSGraph.Chart.8">
                  <p:embed followColorScheme="full"/>
                </p:oleObj>
              </mc:Choice>
              <mc:Fallback>
                <p:oleObj name="Chart" r:id="rId3" imgW="12192258" imgH="8153541" progId="MSGraph.Chart.8">
                  <p:embed followColorScheme="full"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1" y="1900238"/>
                        <a:ext cx="4573191" cy="3058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3695701" y="2228852"/>
          <a:ext cx="4573191" cy="3050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hart" r:id="rId5" imgW="12192258" imgH="8134460" progId="MSGraph.Chart.8">
                  <p:embed followColorScheme="full"/>
                </p:oleObj>
              </mc:Choice>
              <mc:Fallback>
                <p:oleObj name="Chart" r:id="rId5" imgW="12192258" imgH="8134460" progId="MSGraph.Chart.8">
                  <p:embed followColorScheme="full"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5701" y="2228852"/>
                        <a:ext cx="4573191" cy="3050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3810001" y="1903812"/>
          <a:ext cx="4573191" cy="3050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hart" r:id="rId7" imgW="12192258" imgH="8134460" progId="MSGraph.Chart.8">
                  <p:embed followColorScheme="full"/>
                </p:oleObj>
              </mc:Choice>
              <mc:Fallback>
                <p:oleObj name="Chart" r:id="rId7" imgW="12192258" imgH="8134460" progId="MSGraph.Chart.8">
                  <p:embed followColorScheme="full"/>
                  <p:pic>
                    <p:nvPicPr>
                      <p:cNvPr id="71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1" y="1903812"/>
                        <a:ext cx="4573191" cy="3050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11" y="857250"/>
            <a:ext cx="890415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63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669" y="5907578"/>
            <a:ext cx="12153207" cy="1052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013" y="261092"/>
            <a:ext cx="10972800" cy="669999"/>
          </a:xfrm>
        </p:spPr>
        <p:txBody>
          <a:bodyPr/>
          <a:lstStyle/>
          <a:p>
            <a:r>
              <a:rPr lang="en-US" dirty="0"/>
              <a:t>What is Net Farm Income used for?</a:t>
            </a:r>
          </a:p>
        </p:txBody>
      </p:sp>
      <p:graphicFrame>
        <p:nvGraphicFramePr>
          <p:cNvPr id="4" name="Content Placeholder 10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1041009" y="931092"/>
          <a:ext cx="4283613" cy="4910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10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6304572" y="703811"/>
          <a:ext cx="5641145" cy="6323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1908028" y="4368339"/>
            <a:ext cx="5266495" cy="2461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7060276" y="5297123"/>
            <a:ext cx="1506949" cy="450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7" y="5297123"/>
            <a:ext cx="6963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Necessary Expenditures exceeded Revenue Source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8799467" y="1141774"/>
            <a:ext cx="121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$84,015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83603" y="4392958"/>
            <a:ext cx="3062377" cy="2394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27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  <p:bldP spid="9" grpId="0" animBg="1"/>
      <p:bldP spid="10" grpId="0"/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Research Based Decision Making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1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091D8C6F-5A62-4C47-B83C-2C6B11917E28}" vid="{58B076AF-5DB3-4C2F-BE03-B25E05B4DB68}"/>
    </a:ext>
  </a:extLst>
</a:theme>
</file>

<file path=ppt/theme/theme4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091D8C6F-5A62-4C47-B83C-2C6B11917E28}" vid="{58B076AF-5DB3-4C2F-BE03-B25E05B4DB6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1000</TotalTime>
  <Words>457</Words>
  <Application>Microsoft Office PowerPoint</Application>
  <PresentationFormat>Widescreen</PresentationFormat>
  <Paragraphs>88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MS PGothic</vt:lpstr>
      <vt:lpstr>Abadi MT Condensed Extra Bold</vt:lpstr>
      <vt:lpstr>Arial</vt:lpstr>
      <vt:lpstr>Avenir Book</vt:lpstr>
      <vt:lpstr>Avenir Heavy</vt:lpstr>
      <vt:lpstr>Calibri</vt:lpstr>
      <vt:lpstr>Calibri Light</vt:lpstr>
      <vt:lpstr>Times New Roman</vt:lpstr>
      <vt:lpstr>Wingdings</vt:lpstr>
      <vt:lpstr>Office Theme</vt:lpstr>
      <vt:lpstr>1_Custom Design</vt:lpstr>
      <vt:lpstr>Theme1</vt:lpstr>
      <vt:lpstr>1_Theme1</vt:lpstr>
      <vt:lpstr>Chart</vt:lpstr>
      <vt:lpstr>Central Lakes College  Ag and Energy Center “Using irrigation to save our environment” Keith Olander, Dean of Agricultural Studies, Central Lakes College</vt:lpstr>
      <vt:lpstr>PowerPoint Presentation</vt:lpstr>
      <vt:lpstr>2019 Research Projects</vt:lpstr>
      <vt:lpstr>Why do farmers irrigate?</vt:lpstr>
      <vt:lpstr>Perceptions vs reality:</vt:lpstr>
      <vt:lpstr>Farm Economics in 2019</vt:lpstr>
      <vt:lpstr>PowerPoint Presentation</vt:lpstr>
      <vt:lpstr>What is Net Farm Income used for?</vt:lpstr>
      <vt:lpstr>Research Based Decision Making</vt:lpstr>
      <vt:lpstr>PowerPoint Presentation</vt:lpstr>
      <vt:lpstr>PowerPoint Presentation</vt:lpstr>
      <vt:lpstr>Knowing your terminology:</vt:lpstr>
      <vt:lpstr>The Farmer’s Balance:    Environmental-Economic</vt:lpstr>
      <vt:lpstr>Thank you for your time! “Using irrigation to save our environment”  </vt:lpstr>
    </vt:vector>
  </TitlesOfParts>
  <Company>Central Lakes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Lakes College Ag and Energy Center</dc:title>
  <dc:creator>Hannah Barrett</dc:creator>
  <cp:lastModifiedBy>Kasey Gerkovich</cp:lastModifiedBy>
  <cp:revision>47</cp:revision>
  <dcterms:created xsi:type="dcterms:W3CDTF">2019-03-01T20:23:09Z</dcterms:created>
  <dcterms:modified xsi:type="dcterms:W3CDTF">2019-12-16T13:47:17Z</dcterms:modified>
</cp:coreProperties>
</file>